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60" r:id="rId2"/>
    <p:sldId id="257" r:id="rId3"/>
    <p:sldId id="259" r:id="rId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696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51435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16133"/>
            <a:ext cx="3679116" cy="470388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16133"/>
            <a:ext cx="3505200" cy="17346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6" y="2031357"/>
            <a:ext cx="3313355" cy="127662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6" y="3315810"/>
            <a:ext cx="3309803" cy="945472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137621"/>
            <a:ext cx="2133600" cy="563236"/>
          </a:xfrm>
        </p:spPr>
        <p:txBody>
          <a:bodyPr anchor="b"/>
          <a:lstStyle>
            <a:lvl1pPr algn="l">
              <a:defRPr sz="2400"/>
            </a:lvl1pPr>
          </a:lstStyle>
          <a:p>
            <a:fld id="{24DA7112-0466-40F8-ACAE-A7C070962A5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4566213"/>
            <a:ext cx="3505200" cy="61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4289975"/>
            <a:ext cx="2831592" cy="273844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4289975"/>
            <a:ext cx="643666" cy="27384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A39C80-A596-4B8B-A00C-4F0D27FB949A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4566213"/>
            <a:ext cx="3505200" cy="61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7112-0466-40F8-ACAE-A7C070962A5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39C80-A596-4B8B-A00C-4F0D27FB9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772610"/>
            <a:ext cx="1484453" cy="3585258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772610"/>
            <a:ext cx="5423704" cy="358525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7112-0466-40F8-ACAE-A7C070962A5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39C80-A596-4B8B-A00C-4F0D27FB9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7112-0466-40F8-ACAE-A7C070962A5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39C80-A596-4B8B-A00C-4F0D27FB9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175622"/>
            <a:ext cx="6637468" cy="1021556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6" y="3200400"/>
            <a:ext cx="6637467" cy="114031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7112-0466-40F8-ACAE-A7C070962A5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39C80-A596-4B8B-A00C-4F0D27FB9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7112-0466-40F8-ACAE-A7C070962A5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39C80-A596-4B8B-A00C-4F0D27FB949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1735074"/>
            <a:ext cx="3419856" cy="26197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1735073"/>
            <a:ext cx="3419856" cy="26197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1737007"/>
            <a:ext cx="305714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231021"/>
            <a:ext cx="3419856" cy="21268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8" y="1737007"/>
            <a:ext cx="3055717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231021"/>
            <a:ext cx="3419856" cy="21268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7112-0466-40F8-ACAE-A7C070962A5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39C80-A596-4B8B-A00C-4F0D27FB9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7112-0466-40F8-ACAE-A7C070962A5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39C80-A596-4B8B-A00C-4F0D27FB9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7112-0466-40F8-ACAE-A7C070962A5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39C80-A596-4B8B-A00C-4F0D27FB9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5143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16133"/>
            <a:ext cx="3679116" cy="470388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16133"/>
            <a:ext cx="3505200" cy="46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7112-0466-40F8-ACAE-A7C070962A5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39C80-A596-4B8B-A00C-4F0D27FB949A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2" y="451413"/>
            <a:ext cx="3562257" cy="423633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642395"/>
            <a:ext cx="3090440" cy="3863051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4566213"/>
            <a:ext cx="3505200" cy="61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4293627"/>
            <a:ext cx="3493664" cy="273844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1993076"/>
            <a:ext cx="3304572" cy="109736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3102746"/>
            <a:ext cx="3298784" cy="113842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5143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16133"/>
            <a:ext cx="3679116" cy="470388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16133"/>
            <a:ext cx="3505200" cy="46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2" y="451413"/>
            <a:ext cx="3562257" cy="4236334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4566213"/>
            <a:ext cx="3505200" cy="61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1995678"/>
            <a:ext cx="3300984" cy="109728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9" y="520346"/>
            <a:ext cx="3359623" cy="4101084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1" y="3099816"/>
            <a:ext cx="3300573" cy="113967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7112-0466-40F8-ACAE-A7C070962A5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4293627"/>
            <a:ext cx="3493664" cy="273844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39C80-A596-4B8B-A00C-4F0D27FB94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51435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250116"/>
            <a:ext cx="8229600" cy="463923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16133"/>
            <a:ext cx="3679116" cy="52443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16133"/>
            <a:ext cx="3505200" cy="46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770748"/>
            <a:ext cx="7024744" cy="857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3" y="1742739"/>
            <a:ext cx="6777317" cy="26317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168369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4DA7112-0466-40F8-ACAE-A7C070962A53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4389120"/>
            <a:ext cx="350215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168369"/>
            <a:ext cx="13321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A39C80-A596-4B8B-A00C-4F0D27FB949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9582"/>
            <a:ext cx="8208912" cy="223224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Научно – </a:t>
            </a:r>
            <a:r>
              <a:rPr lang="ru-RU" sz="3200" b="1" dirty="0" smtClean="0"/>
              <a:t>практическая конференция</a:t>
            </a:r>
            <a:r>
              <a:rPr lang="ru-RU" sz="3200" b="1" dirty="0"/>
              <a:t> 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«</a:t>
            </a:r>
            <a:r>
              <a:rPr lang="ru-RU" sz="3200" b="1" dirty="0" err="1"/>
              <a:t>Медиакультура</a:t>
            </a:r>
            <a:r>
              <a:rPr lang="ru-RU" sz="3200" b="1" dirty="0"/>
              <a:t> как новая парадигма </a:t>
            </a:r>
            <a:r>
              <a:rPr lang="ru-RU" sz="3200" b="1" dirty="0" smtClean="0"/>
              <a:t>обучения</a:t>
            </a:r>
            <a:r>
              <a:rPr lang="ru-RU" sz="3200" b="1" dirty="0"/>
              <a:t> </a:t>
            </a:r>
            <a:r>
              <a:rPr lang="ru-RU" sz="3200" b="1" dirty="0" smtClean="0"/>
              <a:t>в</a:t>
            </a:r>
            <a:r>
              <a:rPr lang="ru-RU" sz="3200" b="1" dirty="0"/>
              <a:t> </a:t>
            </a:r>
            <a:r>
              <a:rPr lang="ru-RU" sz="3200" b="1" dirty="0" smtClean="0"/>
              <a:t>системе </a:t>
            </a:r>
            <a:r>
              <a:rPr lang="ru-RU" sz="3200" b="1" dirty="0"/>
              <a:t>дополнительного образования»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8910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u="sng" dirty="0"/>
              <a:t>Понятийный ряд</a:t>
            </a:r>
            <a:r>
              <a:rPr lang="ru-RU" sz="2000" b="1" i="1" u="sng" dirty="0"/>
              <a:t>: </a:t>
            </a:r>
            <a:r>
              <a:rPr lang="ru-RU" sz="2000" b="1" i="1" u="sng" dirty="0" err="1"/>
              <a:t>медиакультура</a:t>
            </a:r>
            <a:r>
              <a:rPr lang="ru-RU" sz="2000" b="1" i="1" u="sng" dirty="0"/>
              <a:t>, </a:t>
            </a:r>
            <a:r>
              <a:rPr lang="ru-RU" sz="2000" b="1" i="1" u="sng" dirty="0" err="1"/>
              <a:t>медиатехнологии</a:t>
            </a:r>
            <a:r>
              <a:rPr lang="ru-RU" sz="2000" b="1" i="1" u="sng" dirty="0"/>
              <a:t>, парадигма, </a:t>
            </a:r>
            <a:r>
              <a:rPr lang="ru-RU" sz="2000" b="1" i="1" u="sng" dirty="0" err="1"/>
              <a:t>SMARTNotebook</a:t>
            </a:r>
            <a:r>
              <a:rPr lang="ru-RU" sz="2000" b="1" i="1" u="sng" dirty="0"/>
              <a:t> , контент урока.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8580" indent="0">
              <a:buNone/>
            </a:pPr>
            <a:r>
              <a:rPr lang="ru-RU" sz="1400" b="1" dirty="0" err="1"/>
              <a:t>Медиакультура</a:t>
            </a:r>
            <a:r>
              <a:rPr lang="ru-RU" sz="1400" dirty="0"/>
              <a:t> – это культура  </a:t>
            </a:r>
            <a:r>
              <a:rPr lang="ru-RU" sz="1400" dirty="0" err="1"/>
              <a:t>полилога</a:t>
            </a:r>
            <a:r>
              <a:rPr lang="ru-RU" sz="1400" dirty="0"/>
              <a:t> (многостороннего диалога) в информационном пространстве массовых коммуникаций. Понятие культуры включает и материальную сторону (получение знаний), и духовную (воспитание), и </a:t>
            </a:r>
            <a:r>
              <a:rPr lang="ru-RU" sz="1400" dirty="0" err="1"/>
              <a:t>операциональную</a:t>
            </a:r>
            <a:r>
              <a:rPr lang="ru-RU" sz="1400" dirty="0"/>
              <a:t> – освоение процесса (методик, технологий), итогом которого будет саморазвитие и самовоспитание, самореализация через творчество и рефлексия, на основе которой должно происходить постоянное   развитие личности.</a:t>
            </a:r>
          </a:p>
          <a:p>
            <a:pPr marL="68580" indent="0">
              <a:buNone/>
            </a:pPr>
            <a:r>
              <a:rPr lang="ru-RU" sz="1400" dirty="0"/>
              <a:t>В формировании современной информационной среды образовательного учреждения особую роль играют </a:t>
            </a:r>
            <a:r>
              <a:rPr lang="ru-RU" sz="1400" b="1" dirty="0" err="1"/>
              <a:t>медиатехнологии</a:t>
            </a:r>
            <a:r>
              <a:rPr lang="ru-RU" sz="1400" dirty="0"/>
              <a:t>, обеспечивающие единство образовательно-воспитательного процесса, активизацию предметного обучения, индивидуализацию образовательных траекторий.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70967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u="sng" dirty="0"/>
              <a:t>Понятийный ряд</a:t>
            </a:r>
            <a:r>
              <a:rPr lang="ru-RU" sz="2000" b="1" i="1" u="sng" dirty="0"/>
              <a:t>: </a:t>
            </a:r>
            <a:r>
              <a:rPr lang="ru-RU" sz="2000" b="1" i="1" u="sng" dirty="0" err="1"/>
              <a:t>медиакультура</a:t>
            </a:r>
            <a:r>
              <a:rPr lang="ru-RU" sz="2000" b="1" i="1" u="sng" dirty="0"/>
              <a:t>, </a:t>
            </a:r>
            <a:r>
              <a:rPr lang="ru-RU" sz="2000" b="1" i="1" u="sng" dirty="0" err="1"/>
              <a:t>медиатехнологии</a:t>
            </a:r>
            <a:r>
              <a:rPr lang="ru-RU" sz="2000" b="1" i="1" u="sng" dirty="0"/>
              <a:t>, парадигма, </a:t>
            </a:r>
            <a:r>
              <a:rPr lang="ru-RU" sz="2000" b="1" i="1" u="sng" dirty="0" err="1"/>
              <a:t>SMARTNotebook</a:t>
            </a:r>
            <a:r>
              <a:rPr lang="ru-RU" sz="2000" b="1" i="1" u="sng" dirty="0"/>
              <a:t> , контент урока.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8580" indent="0">
              <a:buNone/>
            </a:pPr>
            <a:r>
              <a:rPr lang="ru-RU" sz="1200" b="1" dirty="0"/>
              <a:t>Парадигма </a:t>
            </a:r>
            <a:r>
              <a:rPr lang="ru-RU" sz="1200" dirty="0"/>
              <a:t>- это совокупность теоретических и методических предпосылок, определяющих конкретные действия педагога в различных видах образовательной деятельности, предпосылок, которыми он руководствуется в качестве образца действия.</a:t>
            </a:r>
          </a:p>
          <a:p>
            <a:pPr marL="68580" indent="0">
              <a:buNone/>
            </a:pPr>
            <a:r>
              <a:rPr lang="ru-RU" sz="1200" dirty="0"/>
              <a:t>Программное обеспечение </a:t>
            </a:r>
            <a:r>
              <a:rPr lang="ru-RU" sz="1200" b="1" dirty="0" err="1"/>
              <a:t>SMARTNotebook</a:t>
            </a:r>
            <a:r>
              <a:rPr lang="ru-RU" sz="1200" dirty="0"/>
              <a:t> представляет собой набор инструментов, средств и ресурсов для создания цифровых учебных материалов и организации активного образовательного пространства в учебной аудитории.</a:t>
            </a:r>
          </a:p>
          <a:p>
            <a:pPr marL="68580" indent="0">
              <a:buNone/>
            </a:pPr>
            <a:r>
              <a:rPr lang="ru-RU" sz="1200" dirty="0"/>
              <a:t> </a:t>
            </a:r>
            <a:r>
              <a:rPr lang="ru-RU" sz="1200" b="1" dirty="0"/>
              <a:t>Контент урока</a:t>
            </a:r>
            <a:r>
              <a:rPr lang="ru-RU" sz="1200" dirty="0"/>
              <a:t> - это электронный урок, разработанный педагогом в компьютерной программе. Он включает в себя:</a:t>
            </a:r>
          </a:p>
          <a:p>
            <a:pPr marL="68580" indent="0">
              <a:buNone/>
            </a:pPr>
            <a:r>
              <a:rPr lang="ru-RU" sz="1200" dirty="0"/>
              <a:t>мотивацию учащихся, постановку учебной цели, особенности восприятия детьми учебного материала и его подачу.</a:t>
            </a:r>
          </a:p>
          <a:p>
            <a:pPr marL="68580" indent="0">
              <a:buNone/>
            </a:pPr>
            <a:r>
              <a:rPr lang="ru-RU" sz="1200" b="1" dirty="0"/>
              <a:t>Контент </a:t>
            </a:r>
            <a:r>
              <a:rPr lang="ru-RU" sz="1200" dirty="0"/>
              <a:t>включает в себя выбор педагогом форматов для разного типа информации, общей структуры оформления страниц, представление графического материала, табличных данных и оценки работы учащихся.</a:t>
            </a:r>
          </a:p>
        </p:txBody>
      </p:sp>
    </p:spTree>
    <p:extLst>
      <p:ext uri="{BB962C8B-B14F-4D97-AF65-F5344CB8AC3E}">
        <p14:creationId xmlns:p14="http://schemas.microsoft.com/office/powerpoint/2010/main" val="399955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18</TotalTime>
  <Words>24</Words>
  <Application>Microsoft Office PowerPoint</Application>
  <PresentationFormat>Экран (16:9)</PresentationFormat>
  <Paragraphs>10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Century Gothic</vt:lpstr>
      <vt:lpstr>Wingdings 2</vt:lpstr>
      <vt:lpstr>Остин</vt:lpstr>
      <vt:lpstr>Научно – практическая конференция  «Медиакультура как новая парадигма обучения в системе дополнительного образования»</vt:lpstr>
      <vt:lpstr>Понятийный ряд: медиакультура, медиатехнологии, парадигма, SMARTNotebook , контент урока.</vt:lpstr>
      <vt:lpstr>Понятийный ряд: медиакультура, медиатехнологии, парадигма, SMARTNotebook , контент урока.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Научно – практическая конференция «Медиакультура как новая парадигма обучения  в   системе дополнительного образования»</dc:title>
  <dc:creator>Алексей</dc:creator>
  <cp:lastModifiedBy>ES-Intensity-CS6-02</cp:lastModifiedBy>
  <cp:revision>2</cp:revision>
  <dcterms:created xsi:type="dcterms:W3CDTF">2017-03-14T20:19:45Z</dcterms:created>
  <dcterms:modified xsi:type="dcterms:W3CDTF">2017-03-15T06:58:59Z</dcterms:modified>
</cp:coreProperties>
</file>